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9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E6A5D9B-ADD2-492D-A7B2-2E7D65D89EBF}" type="datetimeFigureOut">
              <a:rPr lang="en-US" smtClean="0"/>
              <a:pPr/>
              <a:t>4/29/2020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87ECDE5-8FBE-450A-A9A8-8EB639906E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6A5D9B-ADD2-492D-A7B2-2E7D65D89EBF}" type="datetimeFigureOut">
              <a:rPr lang="en-US" smtClean="0"/>
              <a:pPr/>
              <a:t>4/29/2020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E6A5D9B-ADD2-492D-A7B2-2E7D65D89EBF}" type="datetimeFigureOut">
              <a:rPr lang="en-US" smtClean="0"/>
              <a:pPr/>
              <a:t>4/29/2020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6A5D9B-ADD2-492D-A7B2-2E7D65D89EBF}" type="datetimeFigureOut">
              <a:rPr lang="en-US" smtClean="0"/>
              <a:pPr/>
              <a:t>4/29/2020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E6A5D9B-ADD2-492D-A7B2-2E7D65D89EBF}" type="datetimeFigureOut">
              <a:rPr lang="en-US" smtClean="0"/>
              <a:pPr/>
              <a:t>4/29/2020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87ECDE5-8FBE-450A-A9A8-8EB639906E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6A5D9B-ADD2-492D-A7B2-2E7D65D89EBF}" type="datetimeFigureOut">
              <a:rPr lang="en-US" smtClean="0"/>
              <a:pPr/>
              <a:t>4/29/2020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6A5D9B-ADD2-492D-A7B2-2E7D65D89EBF}" type="datetimeFigureOut">
              <a:rPr lang="en-US" smtClean="0"/>
              <a:pPr/>
              <a:t>4/29/2020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E6A5D9B-ADD2-492D-A7B2-2E7D65D89EBF}" type="datetimeFigureOut">
              <a:rPr lang="en-US" smtClean="0"/>
              <a:pPr/>
              <a:t>4/29/2020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E6A5D9B-ADD2-492D-A7B2-2E7D65D89EBF}" type="datetimeFigureOut">
              <a:rPr lang="en-US" smtClean="0"/>
              <a:pPr/>
              <a:t>4/29/2020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6A5D9B-ADD2-492D-A7B2-2E7D65D89EBF}" type="datetimeFigureOut">
              <a:rPr lang="en-US" smtClean="0"/>
              <a:pPr/>
              <a:t>4/29/2020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7ECDE5-8FBE-450A-A9A8-8EB639906E7D}" type="slidenum">
              <a:rPr lang="en-US" smtClean="0"/>
              <a:pPr/>
              <a:t>‹#›</a:t>
            </a:fld>
            <a:endParaRPr lang="en-US"/>
          </a:p>
        </p:txBody>
      </p:sp>
    </p:spTree>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E6A5D9B-ADD2-492D-A7B2-2E7D65D89EBF}" type="datetimeFigureOut">
              <a:rPr lang="en-US" smtClean="0"/>
              <a:pPr/>
              <a:t>4/29/2020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7ECDE5-8FBE-450A-A9A8-8EB639906E7D}"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E6A5D9B-ADD2-492D-A7B2-2E7D65D89EBF}" type="datetimeFigureOut">
              <a:rPr lang="en-US" smtClean="0"/>
              <a:pPr/>
              <a:t>4/29/2020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87ECDE5-8FBE-450A-A9A8-8EB639906E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p:transition>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4000"/>
            <a:ext cx="8001000" cy="2505636"/>
          </a:xfrm>
        </p:spPr>
        <p:txBody>
          <a:bodyPr>
            <a:noAutofit/>
          </a:bodyPr>
          <a:lstStyle/>
          <a:p>
            <a:pPr algn="ctr"/>
            <a:r>
              <a:rPr lang="en-US" sz="4800" b="1" smtClean="0">
                <a:latin typeface="Calibri" pitchFamily="34" charset="0"/>
                <a:cs typeface="Calibri" pitchFamily="34" charset="0"/>
              </a:rPr>
              <a:t>LECTURE # </a:t>
            </a:r>
            <a:r>
              <a:rPr lang="en-US" sz="4800" b="1" smtClean="0">
                <a:latin typeface="Calibri" pitchFamily="34" charset="0"/>
                <a:cs typeface="Calibri" pitchFamily="34" charset="0"/>
              </a:rPr>
              <a:t>08</a:t>
            </a:r>
            <a:r>
              <a:rPr lang="en-US" sz="4800" b="1" smtClean="0">
                <a:latin typeface="Calibri" pitchFamily="34" charset="0"/>
                <a:cs typeface="Calibri" pitchFamily="34" charset="0"/>
              </a:rPr>
              <a:t/>
            </a:r>
            <a:br>
              <a:rPr lang="en-US" sz="4800" b="1" smtClean="0">
                <a:latin typeface="Calibri" pitchFamily="34" charset="0"/>
                <a:cs typeface="Calibri" pitchFamily="34" charset="0"/>
              </a:rPr>
            </a:br>
            <a:r>
              <a:rPr lang="en-US" sz="4800" b="1" smtClean="0">
                <a:latin typeface="Calibri" pitchFamily="34" charset="0"/>
                <a:cs typeface="Calibri" pitchFamily="34" charset="0"/>
              </a:rPr>
              <a:t>DEVELOPMENT </a:t>
            </a:r>
            <a:r>
              <a:rPr lang="en-US" sz="4800" b="1" dirty="0" smtClean="0">
                <a:latin typeface="Calibri" pitchFamily="34" charset="0"/>
                <a:cs typeface="Calibri" pitchFamily="34" charset="0"/>
              </a:rPr>
              <a:t>FINANCIAL INSTITUTIONS (</a:t>
            </a:r>
            <a:r>
              <a:rPr lang="en-US" sz="4800" b="1" dirty="0" err="1" smtClean="0">
                <a:latin typeface="Calibri" pitchFamily="34" charset="0"/>
                <a:cs typeface="Calibri" pitchFamily="34" charset="0"/>
              </a:rPr>
              <a:t>dfi</a:t>
            </a:r>
            <a:r>
              <a:rPr lang="en-US" sz="4800" dirty="0" smtClean="0">
                <a:latin typeface="Calibri" pitchFamily="34" charset="0"/>
                <a:cs typeface="Calibri" pitchFamily="34" charset="0"/>
              </a:rPr>
              <a:t>)</a:t>
            </a:r>
            <a:endParaRPr lang="en-US" sz="4800" b="1" dirty="0">
              <a:latin typeface="Calibri" pitchFamily="34" charset="0"/>
              <a:cs typeface="Calibri" pitchFamily="34" charset="0"/>
            </a:endParaRPr>
          </a:p>
        </p:txBody>
      </p:sp>
    </p:spTree>
    <p:extLst>
      <p:ext uri="{BB962C8B-B14F-4D97-AF65-F5344CB8AC3E}">
        <p14:creationId xmlns:p14="http://schemas.microsoft.com/office/powerpoint/2010/main" xmlns="" val="2487075646"/>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432560"/>
          </a:xfrm>
        </p:spPr>
        <p:txBody>
          <a:bodyPr>
            <a:normAutofit/>
          </a:bodyPr>
          <a:lstStyle/>
          <a:p>
            <a:pPr lvl="0" algn="ctr"/>
            <a:r>
              <a:rPr lang="en-US" sz="4000" b="1" dirty="0">
                <a:latin typeface="Calibri" pitchFamily="34" charset="0"/>
                <a:cs typeface="Calibri" pitchFamily="34" charset="0"/>
              </a:rPr>
              <a:t>Leasing company</a:t>
            </a:r>
            <a:r>
              <a:rPr lang="en-US" sz="4000" dirty="0">
                <a:latin typeface="Calibri" pitchFamily="34" charset="0"/>
                <a:cs typeface="Calibri" pitchFamily="34" charset="0"/>
              </a:rPr>
              <a:t/>
            </a:r>
            <a:br>
              <a:rPr lang="en-US" sz="4000" dirty="0">
                <a:latin typeface="Calibri" pitchFamily="34" charset="0"/>
                <a:cs typeface="Calibri" pitchFamily="34" charset="0"/>
              </a:rPr>
            </a:br>
            <a:endParaRPr lang="en-US" sz="4000" dirty="0">
              <a:latin typeface="Calibri" pitchFamily="34" charset="0"/>
              <a:cs typeface="Calibri" pitchFamily="34" charset="0"/>
            </a:endParaRPr>
          </a:p>
        </p:txBody>
      </p:sp>
      <p:sp>
        <p:nvSpPr>
          <p:cNvPr id="3" name="Content Placeholder 2"/>
          <p:cNvSpPr>
            <a:spLocks noGrp="1"/>
          </p:cNvSpPr>
          <p:nvPr>
            <p:ph idx="1"/>
          </p:nvPr>
        </p:nvSpPr>
        <p:spPr>
          <a:xfrm>
            <a:off x="838201" y="1524000"/>
            <a:ext cx="7010400" cy="3737577"/>
          </a:xfrm>
        </p:spPr>
        <p:txBody>
          <a:bodyPr>
            <a:noAutofit/>
          </a:bodyPr>
          <a:lstStyle/>
          <a:p>
            <a:pPr marL="68580" indent="0" algn="just">
              <a:buNone/>
            </a:pPr>
            <a:r>
              <a:rPr lang="en-US" sz="2800" dirty="0">
                <a:latin typeface="Calibri" pitchFamily="34" charset="0"/>
                <a:cs typeface="Calibri" pitchFamily="34" charset="0"/>
              </a:rPr>
              <a:t>A lease or tenancy is the right to use or occupy personal property or real property given by a lessor to another person (usually called the lessee or tenant) for a fixed or indefinite period of time, whereby the lessee obtains exclusive possession of the property in return for paying the lessor a fixed or determinable consideration (payment). </a:t>
            </a:r>
          </a:p>
          <a:p>
            <a:pPr marL="68580" indent="0" algn="just">
              <a:buNone/>
            </a:pP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xmlns="" val="2782816725"/>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584960"/>
          </a:xfrm>
        </p:spPr>
        <p:txBody>
          <a:bodyPr>
            <a:noAutofit/>
          </a:bodyPr>
          <a:lstStyle/>
          <a:p>
            <a:pPr algn="ctr"/>
            <a:r>
              <a:rPr lang="en-US" sz="4000" b="1" dirty="0">
                <a:latin typeface="Calibri" pitchFamily="34" charset="0"/>
                <a:cs typeface="Calibri" pitchFamily="34" charset="0"/>
              </a:rPr>
              <a:t>Insurance company</a:t>
            </a:r>
            <a:r>
              <a:rPr lang="en-US" sz="4000" dirty="0">
                <a:latin typeface="Calibri" pitchFamily="34" charset="0"/>
                <a:cs typeface="Calibri" pitchFamily="34" charset="0"/>
              </a:rPr>
              <a:t/>
            </a:r>
            <a:br>
              <a:rPr lang="en-US" sz="4000" dirty="0">
                <a:latin typeface="Calibri" pitchFamily="34" charset="0"/>
                <a:cs typeface="Calibri" pitchFamily="34" charset="0"/>
              </a:rPr>
            </a:br>
            <a:endParaRPr lang="en-US" sz="4000" dirty="0">
              <a:latin typeface="Calibri" pitchFamily="34" charset="0"/>
              <a:cs typeface="Calibri" pitchFamily="34" charset="0"/>
            </a:endParaRPr>
          </a:p>
        </p:txBody>
      </p:sp>
      <p:sp>
        <p:nvSpPr>
          <p:cNvPr id="3" name="Content Placeholder 2"/>
          <p:cNvSpPr>
            <a:spLocks noGrp="1"/>
          </p:cNvSpPr>
          <p:nvPr>
            <p:ph idx="1"/>
          </p:nvPr>
        </p:nvSpPr>
        <p:spPr>
          <a:xfrm>
            <a:off x="1066800" y="1676400"/>
            <a:ext cx="6777317" cy="3661377"/>
          </a:xfrm>
        </p:spPr>
        <p:txBody>
          <a:bodyPr>
            <a:normAutofit/>
          </a:bodyPr>
          <a:lstStyle/>
          <a:p>
            <a:pPr algn="just">
              <a:buNone/>
            </a:pPr>
            <a:r>
              <a:rPr lang="en-US" dirty="0"/>
              <a:t>In</a:t>
            </a:r>
            <a:r>
              <a:rPr lang="en-US" sz="2800" dirty="0">
                <a:latin typeface="Calibri" pitchFamily="34" charset="0"/>
                <a:cs typeface="Calibri" pitchFamily="34" charset="0"/>
              </a:rPr>
              <a:t>surance companies may be classified as</a:t>
            </a:r>
            <a:r>
              <a:rPr lang="en-US" sz="2800" dirty="0" smtClean="0">
                <a:latin typeface="Calibri" pitchFamily="34" charset="0"/>
                <a:cs typeface="Calibri" pitchFamily="34" charset="0"/>
              </a:rPr>
              <a:t>:</a:t>
            </a:r>
            <a:endParaRPr lang="en-US" sz="2800" dirty="0">
              <a:latin typeface="Calibri" pitchFamily="34" charset="0"/>
              <a:cs typeface="Calibri" pitchFamily="34" charset="0"/>
            </a:endParaRPr>
          </a:p>
          <a:p>
            <a:pPr algn="just">
              <a:buFont typeface="Wingdings" pitchFamily="2" charset="2"/>
              <a:buChar char="q"/>
            </a:pPr>
            <a:r>
              <a:rPr lang="en-US" sz="2800" i="1" dirty="0" smtClean="0">
                <a:latin typeface="Calibri" pitchFamily="34" charset="0"/>
                <a:cs typeface="Calibri" pitchFamily="34" charset="0"/>
              </a:rPr>
              <a:t> </a:t>
            </a:r>
            <a:r>
              <a:rPr lang="en-US" sz="2800" dirty="0" smtClean="0">
                <a:latin typeface="Calibri" pitchFamily="34" charset="0"/>
                <a:cs typeface="Calibri" pitchFamily="34" charset="0"/>
              </a:rPr>
              <a:t>Life insurance companies, which sell life insurance, annuities and pensions products. </a:t>
            </a:r>
          </a:p>
          <a:p>
            <a:pPr algn="just">
              <a:buFont typeface="Wingdings" pitchFamily="2" charset="2"/>
              <a:buChar char="q"/>
            </a:pPr>
            <a:r>
              <a:rPr lang="en-US" sz="2800" i="1" dirty="0" smtClean="0">
                <a:latin typeface="Calibri" pitchFamily="34" charset="0"/>
                <a:cs typeface="Calibri" pitchFamily="34" charset="0"/>
              </a:rPr>
              <a:t> </a:t>
            </a:r>
            <a:r>
              <a:rPr lang="en-US" sz="2800" dirty="0" smtClean="0">
                <a:latin typeface="Calibri" pitchFamily="34" charset="0"/>
                <a:cs typeface="Calibri" pitchFamily="34" charset="0"/>
              </a:rPr>
              <a:t>Non-life or </a:t>
            </a:r>
            <a:r>
              <a:rPr lang="en-US" sz="2800" i="1" dirty="0" smtClean="0">
                <a:latin typeface="Calibri" pitchFamily="34" charset="0"/>
                <a:cs typeface="Calibri" pitchFamily="34" charset="0"/>
              </a:rPr>
              <a:t>general</a:t>
            </a:r>
            <a:r>
              <a:rPr lang="en-US" sz="2800" dirty="0" smtClean="0">
                <a:latin typeface="Calibri" pitchFamily="34" charset="0"/>
                <a:cs typeface="Calibri" pitchFamily="34" charset="0"/>
              </a:rPr>
              <a:t> insurance companies, which sell other types of insurance</a:t>
            </a: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xmlns="" val="52272"/>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Calibri" pitchFamily="34" charset="0"/>
                <a:cs typeface="Calibri" pitchFamily="34" charset="0"/>
              </a:rPr>
              <a:t>SOURCES OF FUNDS</a:t>
            </a:r>
            <a:endParaRPr lang="en-US" sz="4000" b="1" dirty="0">
              <a:latin typeface="Calibri" pitchFamily="34" charset="0"/>
              <a:cs typeface="Calibri" pitchFamily="34" charset="0"/>
            </a:endParaRPr>
          </a:p>
        </p:txBody>
      </p:sp>
      <p:sp>
        <p:nvSpPr>
          <p:cNvPr id="3" name="Content Placeholder 2"/>
          <p:cNvSpPr>
            <a:spLocks noGrp="1"/>
          </p:cNvSpPr>
          <p:nvPr>
            <p:ph idx="1"/>
          </p:nvPr>
        </p:nvSpPr>
        <p:spPr>
          <a:xfrm>
            <a:off x="533400" y="1828800"/>
            <a:ext cx="7315200" cy="4003829"/>
          </a:xfrm>
        </p:spPr>
        <p:txBody>
          <a:bodyPr>
            <a:normAutofit/>
          </a:bodyPr>
          <a:lstStyle/>
          <a:p>
            <a:pPr algn="just">
              <a:buFont typeface="Wingdings" pitchFamily="2" charset="2"/>
              <a:buChar char="q"/>
            </a:pPr>
            <a:r>
              <a:rPr lang="en-US" sz="2800" dirty="0">
                <a:latin typeface="Calibri" pitchFamily="34" charset="0"/>
                <a:cs typeface="Calibri" pitchFamily="34" charset="0"/>
              </a:rPr>
              <a:t>Historically DFIs in Pakistan have common features; most of them were started with seed money from the Government of Pakistan and support from the International Financial institutions. </a:t>
            </a:r>
            <a:endParaRPr lang="en-US" sz="2800" dirty="0" smtClean="0">
              <a:latin typeface="Calibri" pitchFamily="34" charset="0"/>
              <a:cs typeface="Calibri" pitchFamily="34" charset="0"/>
            </a:endParaRPr>
          </a:p>
          <a:p>
            <a:pPr algn="just">
              <a:buFont typeface="Wingdings" pitchFamily="2" charset="2"/>
              <a:buChar char="q"/>
            </a:pPr>
            <a:r>
              <a:rPr lang="en-US" sz="2800" dirty="0" smtClean="0">
                <a:latin typeface="Calibri" pitchFamily="34" charset="0"/>
                <a:cs typeface="Calibri" pitchFamily="34" charset="0"/>
              </a:rPr>
              <a:t>They are as follows:</a:t>
            </a: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xmlns="" val="3736867733"/>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56360"/>
          </a:xfrm>
        </p:spPr>
        <p:txBody>
          <a:bodyPr>
            <a:noAutofit/>
          </a:bodyPr>
          <a:lstStyle/>
          <a:p>
            <a:pPr algn="ctr"/>
            <a:r>
              <a:rPr lang="en-US" sz="4000" dirty="0" smtClean="0">
                <a:latin typeface="Calibri" pitchFamily="34" charset="0"/>
                <a:cs typeface="Calibri" pitchFamily="34" charset="0"/>
              </a:rPr>
              <a:t> </a:t>
            </a:r>
            <a:r>
              <a:rPr lang="en-US" sz="4000" b="1" dirty="0">
                <a:latin typeface="Calibri" pitchFamily="34" charset="0"/>
                <a:cs typeface="Calibri" pitchFamily="34" charset="0"/>
              </a:rPr>
              <a:t>Industrial Development Bank of Pakistan</a:t>
            </a:r>
            <a:endParaRPr lang="en-US" sz="4000" dirty="0">
              <a:latin typeface="Calibri" pitchFamily="34" charset="0"/>
              <a:cs typeface="Calibri" pitchFamily="34" charset="0"/>
            </a:endParaRPr>
          </a:p>
        </p:txBody>
      </p:sp>
      <p:sp>
        <p:nvSpPr>
          <p:cNvPr id="3" name="Content Placeholder 2"/>
          <p:cNvSpPr>
            <a:spLocks noGrp="1"/>
          </p:cNvSpPr>
          <p:nvPr>
            <p:ph idx="1"/>
          </p:nvPr>
        </p:nvSpPr>
        <p:spPr>
          <a:xfrm>
            <a:off x="609600" y="1981200"/>
            <a:ext cx="7391400" cy="3962400"/>
          </a:xfrm>
        </p:spPr>
        <p:txBody>
          <a:bodyPr>
            <a:normAutofit/>
          </a:bodyPr>
          <a:lstStyle/>
          <a:p>
            <a:pPr marL="68580" indent="0" algn="just">
              <a:buNone/>
            </a:pPr>
            <a:r>
              <a:rPr lang="en-US" sz="2800" dirty="0">
                <a:latin typeface="Calibri" pitchFamily="34" charset="0"/>
                <a:cs typeface="Calibri" pitchFamily="34" charset="0"/>
              </a:rPr>
              <a:t>It was set up in 1961. It was an important source which supplied the funds for development. It provided medium term and long term credit facilities. The loans were granted for the establishment of new Industrial units and for the replacement needs of the old units. </a:t>
            </a:r>
          </a:p>
        </p:txBody>
      </p:sp>
    </p:spTree>
    <p:extLst>
      <p:ext uri="{BB962C8B-B14F-4D97-AF65-F5344CB8AC3E}">
        <p14:creationId xmlns:p14="http://schemas.microsoft.com/office/powerpoint/2010/main" xmlns="" val="130394274"/>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239000" cy="1371600"/>
          </a:xfrm>
        </p:spPr>
        <p:txBody>
          <a:bodyPr>
            <a:noAutofit/>
          </a:bodyPr>
          <a:lstStyle/>
          <a:p>
            <a:pPr algn="ctr"/>
            <a:r>
              <a:rPr lang="en-US" sz="4000" b="1" dirty="0">
                <a:latin typeface="Calibri" pitchFamily="34" charset="0"/>
                <a:cs typeface="Calibri" pitchFamily="34" charset="0"/>
              </a:rPr>
              <a:t>Pakistan Industrial Credit and Investment Corporation (PICIC)</a:t>
            </a:r>
            <a:endParaRPr lang="en-US" sz="4000" dirty="0">
              <a:latin typeface="Calibri" pitchFamily="34" charset="0"/>
              <a:cs typeface="Calibri" pitchFamily="34" charset="0"/>
            </a:endParaRPr>
          </a:p>
        </p:txBody>
      </p:sp>
      <p:sp>
        <p:nvSpPr>
          <p:cNvPr id="3" name="Content Placeholder 2"/>
          <p:cNvSpPr>
            <a:spLocks noGrp="1"/>
          </p:cNvSpPr>
          <p:nvPr>
            <p:ph idx="1"/>
          </p:nvPr>
        </p:nvSpPr>
        <p:spPr>
          <a:xfrm>
            <a:off x="609600" y="2323652"/>
            <a:ext cx="7315200" cy="3508977"/>
          </a:xfrm>
        </p:spPr>
        <p:txBody>
          <a:bodyPr>
            <a:normAutofit/>
          </a:bodyPr>
          <a:lstStyle/>
          <a:p>
            <a:pPr marL="68580" indent="0" algn="just">
              <a:buNone/>
            </a:pPr>
            <a:r>
              <a:rPr lang="en-US" sz="2800" dirty="0">
                <a:latin typeface="Calibri" pitchFamily="34" charset="0"/>
                <a:cs typeface="Calibri" pitchFamily="34" charset="0"/>
              </a:rPr>
              <a:t>The Pakistan Industrial Credit and Investment Corporation were established in 1957 with the help of Government of Pakistan and World Bank</a:t>
            </a:r>
            <a:r>
              <a:rPr lang="en-US" sz="2800" dirty="0" smtClean="0">
                <a:latin typeface="Calibri" pitchFamily="34" charset="0"/>
                <a:cs typeface="Calibri" pitchFamily="34" charset="0"/>
              </a:rPr>
              <a:t>. PICIC is a pioneer development finance institution, which has played a key role in the industrial development and creation of industrial infrastructure in Pakistan.</a:t>
            </a: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xmlns="" val="3316339630"/>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latin typeface="Calibri" pitchFamily="34" charset="0"/>
                <a:cs typeface="Calibri" pitchFamily="34" charset="0"/>
              </a:rPr>
              <a:t> </a:t>
            </a:r>
            <a:r>
              <a:rPr lang="en-US" sz="4000" b="1" dirty="0" smtClean="0">
                <a:latin typeface="Calibri" pitchFamily="34" charset="0"/>
                <a:cs typeface="Calibri" pitchFamily="34" charset="0"/>
              </a:rPr>
              <a:t>National </a:t>
            </a:r>
            <a:r>
              <a:rPr lang="en-US" sz="4000" b="1" dirty="0">
                <a:latin typeface="Calibri" pitchFamily="34" charset="0"/>
                <a:cs typeface="Calibri" pitchFamily="34" charset="0"/>
              </a:rPr>
              <a:t>Development Finance Corporation (NDFC)</a:t>
            </a:r>
            <a:endParaRPr lang="en-US" sz="4000" dirty="0">
              <a:latin typeface="Calibri" pitchFamily="34" charset="0"/>
              <a:cs typeface="Calibri" pitchFamily="34" charset="0"/>
            </a:endParaRPr>
          </a:p>
        </p:txBody>
      </p:sp>
      <p:sp>
        <p:nvSpPr>
          <p:cNvPr id="3" name="Content Placeholder 2"/>
          <p:cNvSpPr>
            <a:spLocks noGrp="1"/>
          </p:cNvSpPr>
          <p:nvPr>
            <p:ph idx="1"/>
          </p:nvPr>
        </p:nvSpPr>
        <p:spPr>
          <a:xfrm>
            <a:off x="609600" y="1676400"/>
            <a:ext cx="7234517" cy="4118577"/>
          </a:xfrm>
        </p:spPr>
        <p:txBody>
          <a:bodyPr>
            <a:normAutofit/>
          </a:bodyPr>
          <a:lstStyle/>
          <a:p>
            <a:pPr marL="68580" indent="0" algn="just">
              <a:buNone/>
            </a:pPr>
            <a:r>
              <a:rPr lang="en-US" sz="2800" dirty="0">
                <a:latin typeface="Calibri" pitchFamily="34" charset="0"/>
                <a:cs typeface="Calibri" pitchFamily="34" charset="0"/>
              </a:rPr>
              <a:t>Its main objective was to promote the industrial expansion and economic growth in the country. It provided technical and financial assistance to the new and old projects. Railway, Airlines, Shipping, Ports, Steel Mills and textile were financed by the NDFC. </a:t>
            </a:r>
            <a:br>
              <a:rPr lang="en-US" sz="2800" dirty="0">
                <a:latin typeface="Calibri" pitchFamily="34" charset="0"/>
                <a:cs typeface="Calibri" pitchFamily="34" charset="0"/>
              </a:rPr>
            </a:b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xmlns="" val="1529972599"/>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latin typeface="Calibri" pitchFamily="34" charset="0"/>
                <a:cs typeface="Calibri" pitchFamily="34" charset="0"/>
              </a:rPr>
              <a:t>Investment Corporation of Pakistan</a:t>
            </a:r>
            <a:endParaRPr lang="en-US" sz="4000" dirty="0">
              <a:latin typeface="Calibri" pitchFamily="34" charset="0"/>
              <a:cs typeface="Calibri" pitchFamily="34" charset="0"/>
            </a:endParaRPr>
          </a:p>
        </p:txBody>
      </p:sp>
      <p:sp>
        <p:nvSpPr>
          <p:cNvPr id="3" name="Content Placeholder 2"/>
          <p:cNvSpPr>
            <a:spLocks noGrp="1"/>
          </p:cNvSpPr>
          <p:nvPr>
            <p:ph idx="1"/>
          </p:nvPr>
        </p:nvSpPr>
        <p:spPr/>
        <p:txBody>
          <a:bodyPr>
            <a:normAutofit/>
          </a:bodyPr>
          <a:lstStyle/>
          <a:p>
            <a:pPr marL="68580" indent="0" algn="just">
              <a:buNone/>
            </a:pPr>
            <a:r>
              <a:rPr lang="en-US" sz="2800" dirty="0">
                <a:latin typeface="Calibri" pitchFamily="34" charset="0"/>
                <a:cs typeface="Calibri" pitchFamily="34" charset="0"/>
              </a:rPr>
              <a:t>It was set up in 1966. Its major objective was to develop the capital market in the country. The Corporation had floated 25 Mutual Funds and a State Enterprise Mutual Fund with a view to offer opportunities of pooled investment to investors. </a:t>
            </a:r>
          </a:p>
        </p:txBody>
      </p:sp>
    </p:spTree>
    <p:extLst>
      <p:ext uri="{BB962C8B-B14F-4D97-AF65-F5344CB8AC3E}">
        <p14:creationId xmlns:p14="http://schemas.microsoft.com/office/powerpoint/2010/main" xmlns="" val="2603506656"/>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382434" cy="1143000"/>
          </a:xfrm>
        </p:spPr>
        <p:txBody>
          <a:bodyPr>
            <a:noAutofit/>
          </a:bodyPr>
          <a:lstStyle/>
          <a:p>
            <a:pPr algn="ctr"/>
            <a:r>
              <a:rPr lang="en-US" sz="4000" b="1" dirty="0">
                <a:latin typeface="Calibri" pitchFamily="34" charset="0"/>
                <a:cs typeface="Calibri" pitchFamily="34" charset="0"/>
              </a:rPr>
              <a:t>National Investment Trust (NIT)</a:t>
            </a:r>
            <a:endParaRPr lang="en-US" sz="4000" dirty="0">
              <a:latin typeface="Calibri" pitchFamily="34" charset="0"/>
              <a:cs typeface="Calibri" pitchFamily="34" charset="0"/>
            </a:endParaRPr>
          </a:p>
        </p:txBody>
      </p:sp>
      <p:sp>
        <p:nvSpPr>
          <p:cNvPr id="3" name="Content Placeholder 2"/>
          <p:cNvSpPr>
            <a:spLocks noGrp="1"/>
          </p:cNvSpPr>
          <p:nvPr>
            <p:ph idx="1"/>
          </p:nvPr>
        </p:nvSpPr>
        <p:spPr>
          <a:xfrm>
            <a:off x="457200" y="2133600"/>
            <a:ext cx="7315200" cy="3508977"/>
          </a:xfrm>
        </p:spPr>
        <p:txBody>
          <a:bodyPr>
            <a:normAutofit/>
          </a:bodyPr>
          <a:lstStyle/>
          <a:p>
            <a:pPr marL="68580" indent="0" algn="just">
              <a:buNone/>
            </a:pPr>
            <a:r>
              <a:rPr lang="en-US" sz="2800" dirty="0">
                <a:latin typeface="Calibri" pitchFamily="34" charset="0"/>
                <a:cs typeface="Calibri" pitchFamily="34" charset="0"/>
              </a:rPr>
              <a:t>The NIT was set up in 1963 as a Trust. It </a:t>
            </a:r>
            <a:r>
              <a:rPr lang="en-US" sz="2800" dirty="0" smtClean="0">
                <a:latin typeface="Calibri" pitchFamily="34" charset="0"/>
                <a:cs typeface="Calibri" pitchFamily="34" charset="0"/>
              </a:rPr>
              <a:t>has acted </a:t>
            </a:r>
            <a:r>
              <a:rPr lang="en-US" sz="2800" dirty="0">
                <a:latin typeface="Calibri" pitchFamily="34" charset="0"/>
                <a:cs typeface="Calibri" pitchFamily="34" charset="0"/>
              </a:rPr>
              <a:t>as an open end mutual fund </a:t>
            </a:r>
            <a:r>
              <a:rPr lang="en-US" sz="2800" dirty="0" smtClean="0">
                <a:latin typeface="Calibri" pitchFamily="34" charset="0"/>
                <a:cs typeface="Calibri" pitchFamily="34" charset="0"/>
              </a:rPr>
              <a:t>and was established with the aim to </a:t>
            </a:r>
            <a:r>
              <a:rPr lang="en-US" sz="2800" dirty="0">
                <a:latin typeface="Calibri" pitchFamily="34" charset="0"/>
                <a:cs typeface="Calibri" pitchFamily="34" charset="0"/>
              </a:rPr>
              <a:t>mobilize the savings to invest </a:t>
            </a:r>
            <a:r>
              <a:rPr lang="en-US" sz="2800" dirty="0" smtClean="0">
                <a:latin typeface="Calibri" pitchFamily="34" charset="0"/>
                <a:cs typeface="Calibri" pitchFamily="34" charset="0"/>
              </a:rPr>
              <a:t>in stock exchanges</a:t>
            </a:r>
            <a:r>
              <a:rPr lang="en-US" sz="2800" dirty="0">
                <a:latin typeface="Calibri" pitchFamily="34" charset="0"/>
                <a:cs typeface="Calibri" pitchFamily="34" charset="0"/>
              </a:rPr>
              <a:t>. </a:t>
            </a:r>
            <a:br>
              <a:rPr lang="en-US" sz="2800" dirty="0">
                <a:latin typeface="Calibri" pitchFamily="34" charset="0"/>
                <a:cs typeface="Calibri" pitchFamily="34" charset="0"/>
              </a:rPr>
            </a:b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xmlns="" val="992402826"/>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432560"/>
          </a:xfrm>
        </p:spPr>
        <p:txBody>
          <a:bodyPr>
            <a:noAutofit/>
          </a:bodyPr>
          <a:lstStyle/>
          <a:p>
            <a:pPr algn="ctr"/>
            <a:r>
              <a:rPr lang="en-US" sz="4000" b="1" dirty="0">
                <a:latin typeface="Calibri" pitchFamily="34" charset="0"/>
                <a:cs typeface="Calibri" pitchFamily="34" charset="0"/>
              </a:rPr>
              <a:t>Equity Participation Fund (EPF)</a:t>
            </a:r>
            <a:endParaRPr lang="en-US" sz="4000" dirty="0">
              <a:latin typeface="Calibri" pitchFamily="34" charset="0"/>
              <a:cs typeface="Calibri" pitchFamily="34" charset="0"/>
            </a:endParaRPr>
          </a:p>
        </p:txBody>
      </p:sp>
      <p:sp>
        <p:nvSpPr>
          <p:cNvPr id="3" name="Content Placeholder 2"/>
          <p:cNvSpPr>
            <a:spLocks noGrp="1"/>
          </p:cNvSpPr>
          <p:nvPr>
            <p:ph idx="1"/>
          </p:nvPr>
        </p:nvSpPr>
        <p:spPr>
          <a:xfrm>
            <a:off x="457200" y="2057400"/>
            <a:ext cx="7543801" cy="3775229"/>
          </a:xfrm>
        </p:spPr>
        <p:txBody>
          <a:bodyPr>
            <a:normAutofit/>
          </a:bodyPr>
          <a:lstStyle/>
          <a:p>
            <a:pPr marL="68580" indent="0" algn="just">
              <a:buNone/>
            </a:pPr>
            <a:r>
              <a:rPr lang="en-US" sz="2800" dirty="0">
                <a:latin typeface="Calibri" pitchFamily="34" charset="0"/>
                <a:cs typeface="Calibri" pitchFamily="34" charset="0"/>
              </a:rPr>
              <a:t>It was established in 1970. Its major objective was to improve the growth of small and medium size industry in the private sector. It had given priority to the less developed area. </a:t>
            </a:r>
            <a:br>
              <a:rPr lang="en-US" sz="2800" dirty="0">
                <a:latin typeface="Calibri" pitchFamily="34" charset="0"/>
                <a:cs typeface="Calibri" pitchFamily="34" charset="0"/>
              </a:rPr>
            </a:b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xmlns="" val="1035177902"/>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661160"/>
          </a:xfrm>
        </p:spPr>
        <p:txBody>
          <a:bodyPr>
            <a:noAutofit/>
          </a:bodyPr>
          <a:lstStyle/>
          <a:p>
            <a:pPr algn="ctr"/>
            <a:r>
              <a:rPr lang="en-US" sz="4000" b="1" dirty="0">
                <a:latin typeface="Calibri" pitchFamily="34" charset="0"/>
                <a:cs typeface="Calibri" pitchFamily="34" charset="0"/>
              </a:rPr>
              <a:t>Agricultural Development Bank of Pakistan </a:t>
            </a:r>
            <a:r>
              <a:rPr lang="en-US" sz="4000" b="1" dirty="0" smtClean="0">
                <a:latin typeface="Calibri" pitchFamily="34" charset="0"/>
                <a:cs typeface="Calibri" pitchFamily="34" charset="0"/>
              </a:rPr>
              <a:t/>
            </a:r>
            <a:br>
              <a:rPr lang="en-US" sz="4000" b="1" dirty="0" smtClean="0">
                <a:latin typeface="Calibri" pitchFamily="34" charset="0"/>
                <a:cs typeface="Calibri" pitchFamily="34" charset="0"/>
              </a:rPr>
            </a:br>
            <a:r>
              <a:rPr lang="en-US" sz="4000" b="1" dirty="0" smtClean="0">
                <a:latin typeface="Calibri" pitchFamily="34" charset="0"/>
                <a:cs typeface="Calibri" pitchFamily="34" charset="0"/>
              </a:rPr>
              <a:t>(</a:t>
            </a:r>
            <a:r>
              <a:rPr lang="en-US" sz="4000" b="1" dirty="0">
                <a:latin typeface="Calibri" pitchFamily="34" charset="0"/>
                <a:cs typeface="Calibri" pitchFamily="34" charset="0"/>
              </a:rPr>
              <a:t>Zarai </a:t>
            </a:r>
            <a:r>
              <a:rPr lang="en-US" sz="4000" b="1" dirty="0" smtClean="0">
                <a:latin typeface="Calibri" pitchFamily="34" charset="0"/>
                <a:cs typeface="Calibri" pitchFamily="34" charset="0"/>
              </a:rPr>
              <a:t>Taraqiati </a:t>
            </a:r>
            <a:r>
              <a:rPr lang="en-US" sz="4000" b="1" dirty="0">
                <a:latin typeface="Calibri" pitchFamily="34" charset="0"/>
                <a:cs typeface="Calibri" pitchFamily="34" charset="0"/>
              </a:rPr>
              <a:t>Bank)</a:t>
            </a:r>
            <a:endParaRPr lang="en-US" sz="4000" dirty="0">
              <a:latin typeface="Calibri" pitchFamily="34" charset="0"/>
              <a:cs typeface="Calibri" pitchFamily="34" charset="0"/>
            </a:endParaRPr>
          </a:p>
        </p:txBody>
      </p:sp>
      <p:sp>
        <p:nvSpPr>
          <p:cNvPr id="3" name="Content Placeholder 2"/>
          <p:cNvSpPr>
            <a:spLocks noGrp="1"/>
          </p:cNvSpPr>
          <p:nvPr>
            <p:ph idx="1"/>
          </p:nvPr>
        </p:nvSpPr>
        <p:spPr>
          <a:xfrm>
            <a:off x="457200" y="2323653"/>
            <a:ext cx="7696200" cy="2857948"/>
          </a:xfrm>
        </p:spPr>
        <p:txBody>
          <a:bodyPr>
            <a:normAutofit lnSpcReduction="10000"/>
          </a:bodyPr>
          <a:lstStyle/>
          <a:p>
            <a:pPr algn="just">
              <a:buNone/>
            </a:pPr>
            <a:r>
              <a:rPr lang="en-US" sz="2800" dirty="0" smtClean="0">
                <a:latin typeface="Calibri" pitchFamily="34" charset="0"/>
                <a:cs typeface="Calibri" pitchFamily="34" charset="0"/>
              </a:rPr>
              <a:t>The Zarai Taraqiati Bank Limited (ZTBL) (formerly</a:t>
            </a:r>
          </a:p>
          <a:p>
            <a:pPr algn="just">
              <a:buNone/>
            </a:pPr>
            <a:r>
              <a:rPr lang="en-US" sz="2800" dirty="0" smtClean="0">
                <a:latin typeface="Calibri" pitchFamily="34" charset="0"/>
                <a:cs typeface="Calibri" pitchFamily="34" charset="0"/>
              </a:rPr>
              <a:t>known as Agricultural Development Bank of</a:t>
            </a:r>
          </a:p>
          <a:p>
            <a:pPr algn="just">
              <a:buNone/>
            </a:pPr>
            <a:r>
              <a:rPr lang="en-US" sz="2800" dirty="0" smtClean="0">
                <a:latin typeface="Calibri" pitchFamily="34" charset="0"/>
                <a:cs typeface="Calibri" pitchFamily="34" charset="0"/>
              </a:rPr>
              <a:t>Pakistan) is the largest public sector financial</a:t>
            </a:r>
          </a:p>
          <a:p>
            <a:pPr algn="just">
              <a:buNone/>
            </a:pPr>
            <a:r>
              <a:rPr lang="en-US" sz="2800" dirty="0" smtClean="0">
                <a:latin typeface="Calibri" pitchFamily="34" charset="0"/>
                <a:cs typeface="Calibri" pitchFamily="34" charset="0"/>
              </a:rPr>
              <a:t>development institution. This was established in</a:t>
            </a:r>
          </a:p>
          <a:p>
            <a:pPr algn="just">
              <a:buNone/>
            </a:pPr>
            <a:r>
              <a:rPr lang="en-US" sz="2800" dirty="0" smtClean="0">
                <a:latin typeface="Calibri" pitchFamily="34" charset="0"/>
                <a:cs typeface="Calibri" pitchFamily="34" charset="0"/>
              </a:rPr>
              <a:t>1952. The bank provides agriculture credit and</a:t>
            </a:r>
          </a:p>
          <a:p>
            <a:pPr algn="just">
              <a:buNone/>
            </a:pPr>
            <a:r>
              <a:rPr lang="en-US" sz="2800" dirty="0" smtClean="0">
                <a:latin typeface="Calibri" pitchFamily="34" charset="0"/>
                <a:cs typeface="Calibri" pitchFamily="34" charset="0"/>
              </a:rPr>
              <a:t>banking services to farmers across the country. </a:t>
            </a:r>
          </a:p>
          <a:p>
            <a:pPr>
              <a:buNone/>
            </a:pP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xmlns="" val="311095253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696200" cy="1143000"/>
          </a:xfrm>
        </p:spPr>
        <p:txBody>
          <a:bodyPr>
            <a:noAutofit/>
          </a:bodyPr>
          <a:lstStyle/>
          <a:p>
            <a:pPr algn="ctr"/>
            <a:r>
              <a:rPr lang="en-US" sz="4000" b="1" dirty="0" smtClean="0">
                <a:latin typeface="Calibri" pitchFamily="34" charset="0"/>
                <a:cs typeface="Calibri" pitchFamily="34" charset="0"/>
              </a:rPr>
              <a:t>DEVELOPMENT FINANCIAL INSTITUTIONS</a:t>
            </a:r>
            <a:endParaRPr lang="en-US" sz="4000" b="1" dirty="0">
              <a:latin typeface="Calibri" pitchFamily="34" charset="0"/>
              <a:cs typeface="Calibri" pitchFamily="34" charset="0"/>
            </a:endParaRPr>
          </a:p>
        </p:txBody>
      </p:sp>
      <p:sp>
        <p:nvSpPr>
          <p:cNvPr id="3" name="Content Placeholder 2"/>
          <p:cNvSpPr>
            <a:spLocks noGrp="1"/>
          </p:cNvSpPr>
          <p:nvPr>
            <p:ph idx="1"/>
          </p:nvPr>
        </p:nvSpPr>
        <p:spPr>
          <a:xfrm>
            <a:off x="995083" y="1977423"/>
            <a:ext cx="6777317" cy="3508977"/>
          </a:xfrm>
        </p:spPr>
        <p:txBody>
          <a:bodyPr>
            <a:normAutofit/>
          </a:bodyPr>
          <a:lstStyle/>
          <a:p>
            <a:pPr marL="68580" indent="0" algn="just">
              <a:buNone/>
            </a:pPr>
            <a:r>
              <a:rPr lang="en-GB" sz="2800" dirty="0">
                <a:latin typeface="Calibri" pitchFamily="34" charset="0"/>
                <a:cs typeface="Calibri" pitchFamily="34" charset="0"/>
              </a:rPr>
              <a:t>DFIs occupy the space between public aid and private investment. They are financial institutions, which provide finance to the private sector for investments that promote development. They focus on developing countries and regions where access to private sector funding is limited. </a:t>
            </a:r>
            <a:endParaRPr lang="en-US" sz="2800" dirty="0">
              <a:latin typeface="Calibri" pitchFamily="34" charset="0"/>
              <a:cs typeface="Calibri" pitchFamily="34" charset="0"/>
            </a:endParaRPr>
          </a:p>
          <a:p>
            <a:pPr marL="68580" indent="0">
              <a:buNone/>
            </a:pPr>
            <a:endParaRPr lang="en-US" sz="4400" dirty="0">
              <a:latin typeface="Calibri" pitchFamily="34" charset="0"/>
              <a:cs typeface="Calibri" pitchFamily="34" charset="0"/>
            </a:endParaRPr>
          </a:p>
        </p:txBody>
      </p:sp>
    </p:spTree>
    <p:extLst>
      <p:ext uri="{BB962C8B-B14F-4D97-AF65-F5344CB8AC3E}">
        <p14:creationId xmlns:p14="http://schemas.microsoft.com/office/powerpoint/2010/main" xmlns="" val="360851801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024744" cy="1219200"/>
          </a:xfrm>
        </p:spPr>
        <p:txBody>
          <a:bodyPr>
            <a:normAutofit/>
          </a:bodyPr>
          <a:lstStyle/>
          <a:p>
            <a:pPr algn="ctr"/>
            <a:r>
              <a:rPr lang="en-US" sz="4000" b="1" dirty="0" smtClean="0">
                <a:latin typeface="Calibri" pitchFamily="34" charset="0"/>
                <a:cs typeface="Calibri" pitchFamily="34" charset="0"/>
              </a:rPr>
              <a:t>HISTORY</a:t>
            </a:r>
            <a:r>
              <a:rPr lang="en-US" b="1" dirty="0" smtClean="0">
                <a:latin typeface="Calibri" pitchFamily="34" charset="0"/>
                <a:cs typeface="Calibri" pitchFamily="34" charset="0"/>
              </a:rPr>
              <a:t> OF DFI</a:t>
            </a:r>
            <a:endParaRPr lang="en-US" b="1" dirty="0">
              <a:latin typeface="Calibri" pitchFamily="34" charset="0"/>
              <a:cs typeface="Calibri" pitchFamily="34" charset="0"/>
            </a:endParaRPr>
          </a:p>
        </p:txBody>
      </p:sp>
      <p:sp>
        <p:nvSpPr>
          <p:cNvPr id="3" name="Content Placeholder 2"/>
          <p:cNvSpPr>
            <a:spLocks noGrp="1"/>
          </p:cNvSpPr>
          <p:nvPr>
            <p:ph idx="1"/>
          </p:nvPr>
        </p:nvSpPr>
        <p:spPr>
          <a:xfrm>
            <a:off x="609601" y="1981200"/>
            <a:ext cx="7391400" cy="3508977"/>
          </a:xfrm>
        </p:spPr>
        <p:txBody>
          <a:bodyPr>
            <a:normAutofit/>
          </a:bodyPr>
          <a:lstStyle/>
          <a:p>
            <a:pPr marL="68580" indent="0" algn="just">
              <a:lnSpc>
                <a:spcPct val="120000"/>
              </a:lnSpc>
              <a:buNone/>
            </a:pPr>
            <a:r>
              <a:rPr lang="en-GB" sz="2800" dirty="0">
                <a:latin typeface="Calibri" pitchFamily="34" charset="0"/>
                <a:cs typeface="Calibri" pitchFamily="34" charset="0"/>
              </a:rPr>
              <a:t>DFIs were established in Pakistan during 1950s and 1960s for fostering economic development with assistance from International Financial Institutions (IFIs) as well as a number of friendly countries particularly the USA. </a:t>
            </a:r>
            <a:endParaRPr lang="en-US" sz="2800" dirty="0">
              <a:latin typeface="Calibri" pitchFamily="34" charset="0"/>
              <a:cs typeface="Calibri"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72200" y="5029200"/>
            <a:ext cx="2514600" cy="1485900"/>
          </a:xfrm>
          <a:prstGeom prst="rect">
            <a:avLst/>
          </a:prstGeom>
        </p:spPr>
      </p:pic>
    </p:spTree>
    <p:extLst>
      <p:ext uri="{BB962C8B-B14F-4D97-AF65-F5344CB8AC3E}">
        <p14:creationId xmlns:p14="http://schemas.microsoft.com/office/powerpoint/2010/main" xmlns="" val="1192986227"/>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14400"/>
            <a:ext cx="7024744" cy="1143000"/>
          </a:xfrm>
        </p:spPr>
        <p:txBody>
          <a:bodyPr>
            <a:noAutofit/>
          </a:bodyPr>
          <a:lstStyle/>
          <a:p>
            <a:pPr algn="ctr"/>
            <a:r>
              <a:rPr lang="en-US" sz="4000" b="1" dirty="0" smtClean="0">
                <a:latin typeface="Calibri" pitchFamily="34" charset="0"/>
                <a:cs typeface="Calibri" pitchFamily="34" charset="0"/>
              </a:rPr>
              <a:t>REGULATORY REQUIREMENT AND BODY</a:t>
            </a:r>
            <a:endParaRPr lang="en-US" sz="4000" b="1" dirty="0">
              <a:latin typeface="Calibri" pitchFamily="34" charset="0"/>
              <a:cs typeface="Calibri" pitchFamily="34" charset="0"/>
            </a:endParaRPr>
          </a:p>
        </p:txBody>
      </p:sp>
      <p:sp>
        <p:nvSpPr>
          <p:cNvPr id="3" name="Content Placeholder 2"/>
          <p:cNvSpPr>
            <a:spLocks noGrp="1"/>
          </p:cNvSpPr>
          <p:nvPr>
            <p:ph idx="1"/>
          </p:nvPr>
        </p:nvSpPr>
        <p:spPr>
          <a:xfrm>
            <a:off x="914400" y="2286000"/>
            <a:ext cx="7315200" cy="3508977"/>
          </a:xfrm>
        </p:spPr>
        <p:txBody>
          <a:bodyPr>
            <a:normAutofit/>
          </a:bodyPr>
          <a:lstStyle/>
          <a:p>
            <a:pPr algn="just">
              <a:buNone/>
            </a:pPr>
            <a:r>
              <a:rPr lang="en-GB" sz="2800" dirty="0">
                <a:latin typeface="Calibri" pitchFamily="34" charset="0"/>
                <a:cs typeface="Calibri" pitchFamily="34" charset="0"/>
              </a:rPr>
              <a:t>State Bank of Pakistan (SBP) which is the </a:t>
            </a:r>
            <a:r>
              <a:rPr lang="en-GB" sz="2800" dirty="0" smtClean="0">
                <a:latin typeface="Calibri" pitchFamily="34" charset="0"/>
                <a:cs typeface="Calibri" pitchFamily="34" charset="0"/>
              </a:rPr>
              <a:t>Central</a:t>
            </a:r>
          </a:p>
          <a:p>
            <a:pPr algn="just">
              <a:buNone/>
            </a:pPr>
            <a:r>
              <a:rPr lang="en-GB" sz="2800" dirty="0" smtClean="0">
                <a:latin typeface="Calibri" pitchFamily="34" charset="0"/>
                <a:cs typeface="Calibri" pitchFamily="34" charset="0"/>
              </a:rPr>
              <a:t>Bank </a:t>
            </a:r>
            <a:r>
              <a:rPr lang="en-GB" sz="2800" dirty="0">
                <a:latin typeface="Calibri" pitchFamily="34" charset="0"/>
                <a:cs typeface="Calibri" pitchFamily="34" charset="0"/>
              </a:rPr>
              <a:t>of the country has been entrusted with </a:t>
            </a:r>
            <a:r>
              <a:rPr lang="en-GB" sz="2800" dirty="0" smtClean="0">
                <a:latin typeface="Calibri" pitchFamily="34" charset="0"/>
                <a:cs typeface="Calibri" pitchFamily="34" charset="0"/>
              </a:rPr>
              <a:t>the</a:t>
            </a:r>
          </a:p>
          <a:p>
            <a:pPr algn="just">
              <a:buNone/>
            </a:pPr>
            <a:r>
              <a:rPr lang="en-GB" sz="2800" dirty="0" smtClean="0">
                <a:latin typeface="Calibri" pitchFamily="34" charset="0"/>
                <a:cs typeface="Calibri" pitchFamily="34" charset="0"/>
              </a:rPr>
              <a:t>responsibility </a:t>
            </a:r>
            <a:r>
              <a:rPr lang="en-GB" sz="2800" dirty="0">
                <a:latin typeface="Calibri" pitchFamily="34" charset="0"/>
                <a:cs typeface="Calibri" pitchFamily="34" charset="0"/>
              </a:rPr>
              <a:t>for an on-going </a:t>
            </a:r>
            <a:r>
              <a:rPr lang="en-GB" sz="2800" dirty="0" smtClean="0">
                <a:latin typeface="Calibri" pitchFamily="34" charset="0"/>
                <a:cs typeface="Calibri" pitchFamily="34" charset="0"/>
              </a:rPr>
              <a:t>effective</a:t>
            </a:r>
          </a:p>
          <a:p>
            <a:pPr algn="just">
              <a:buNone/>
            </a:pPr>
            <a:r>
              <a:rPr lang="en-GB" sz="2800" dirty="0" smtClean="0">
                <a:latin typeface="Calibri" pitchFamily="34" charset="0"/>
                <a:cs typeface="Calibri" pitchFamily="34" charset="0"/>
              </a:rPr>
              <a:t>supervision of </a:t>
            </a:r>
            <a:r>
              <a:rPr lang="en-GB" sz="2800" dirty="0">
                <a:latin typeface="Calibri" pitchFamily="34" charset="0"/>
                <a:cs typeface="Calibri" pitchFamily="34" charset="0"/>
              </a:rPr>
              <a:t>the </a:t>
            </a:r>
            <a:r>
              <a:rPr lang="en-GB" sz="2800" dirty="0" smtClean="0">
                <a:latin typeface="Calibri" pitchFamily="34" charset="0"/>
                <a:cs typeface="Calibri" pitchFamily="34" charset="0"/>
              </a:rPr>
              <a:t>banking sector. </a:t>
            </a:r>
          </a:p>
          <a:p>
            <a:pPr algn="just">
              <a:buNone/>
            </a:pPr>
            <a:endParaRPr lang="en-US" sz="2800" dirty="0">
              <a:latin typeface="Calibri" pitchFamily="34" charset="0"/>
              <a:cs typeface="Calibri" pitchFamily="34" charset="0"/>
            </a:endParaRPr>
          </a:p>
          <a:p>
            <a:pPr algn="just"/>
            <a:endParaRPr lang="en-GB" sz="2800" dirty="0" smtClean="0">
              <a:latin typeface="Calibri" pitchFamily="34" charset="0"/>
              <a:cs typeface="Calibri" pitchFamily="34" charset="0"/>
            </a:endParaRPr>
          </a:p>
        </p:txBody>
      </p:sp>
    </p:spTree>
    <p:extLst>
      <p:ext uri="{BB962C8B-B14F-4D97-AF65-F5344CB8AC3E}">
        <p14:creationId xmlns:p14="http://schemas.microsoft.com/office/powerpoint/2010/main" xmlns="" val="1074710488"/>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005840"/>
          </a:xfrm>
        </p:spPr>
        <p:txBody>
          <a:bodyPr>
            <a:noAutofit/>
          </a:bodyPr>
          <a:lstStyle/>
          <a:p>
            <a:pPr algn="ctr"/>
            <a:r>
              <a:rPr lang="en-US" sz="4000" b="1" dirty="0" smtClean="0">
                <a:latin typeface="Calibri" pitchFamily="34" charset="0"/>
                <a:cs typeface="Calibri" pitchFamily="34" charset="0"/>
              </a:rPr>
              <a:t>DIFFERENT KINDS OF FINANCIAL INSTITUTIONS</a:t>
            </a:r>
            <a:endParaRPr lang="en-US" sz="4000" b="1" dirty="0">
              <a:latin typeface="Calibri" pitchFamily="34" charset="0"/>
              <a:cs typeface="Calibri" pitchFamily="34" charset="0"/>
            </a:endParaRPr>
          </a:p>
        </p:txBody>
      </p:sp>
      <p:sp>
        <p:nvSpPr>
          <p:cNvPr id="3" name="Content Placeholder 2"/>
          <p:cNvSpPr>
            <a:spLocks noGrp="1"/>
          </p:cNvSpPr>
          <p:nvPr>
            <p:ph idx="1"/>
          </p:nvPr>
        </p:nvSpPr>
        <p:spPr>
          <a:xfrm>
            <a:off x="1043492" y="1676400"/>
            <a:ext cx="6777317" cy="3813777"/>
          </a:xfrm>
        </p:spPr>
        <p:txBody>
          <a:bodyPr>
            <a:normAutofit/>
          </a:bodyPr>
          <a:lstStyle/>
          <a:p>
            <a:pPr algn="just">
              <a:buNone/>
            </a:pPr>
            <a:r>
              <a:rPr lang="en-US" sz="2800" dirty="0" smtClean="0">
                <a:latin typeface="Calibri" pitchFamily="34" charset="0"/>
                <a:cs typeface="Calibri" pitchFamily="34" charset="0"/>
              </a:rPr>
              <a:t>Common types of financial institutions</a:t>
            </a:r>
          </a:p>
          <a:p>
            <a:pPr algn="just">
              <a:buNone/>
            </a:pPr>
            <a:r>
              <a:rPr lang="en-US" sz="2800" dirty="0" smtClean="0">
                <a:latin typeface="Calibri" pitchFamily="34" charset="0"/>
                <a:cs typeface="Calibri" pitchFamily="34" charset="0"/>
              </a:rPr>
              <a:t>include :</a:t>
            </a:r>
          </a:p>
          <a:p>
            <a:pPr algn="just">
              <a:buFont typeface="Wingdings" pitchFamily="2" charset="2"/>
              <a:buChar char="q"/>
            </a:pPr>
            <a:r>
              <a:rPr lang="en-US" sz="2800" dirty="0" smtClean="0">
                <a:latin typeface="Calibri" pitchFamily="34" charset="0"/>
                <a:cs typeface="Calibri" pitchFamily="34" charset="0"/>
              </a:rPr>
              <a:t> Banks (central banks, commercial banks, Islamic banks, investment banks, saving banks, microfinance banks)</a:t>
            </a:r>
          </a:p>
          <a:p>
            <a:pPr algn="just">
              <a:buFont typeface="Wingdings" pitchFamily="2" charset="2"/>
              <a:buChar char="q"/>
            </a:pPr>
            <a:r>
              <a:rPr lang="en-US" sz="2800" dirty="0" smtClean="0">
                <a:latin typeface="Calibri" pitchFamily="34" charset="0"/>
                <a:cs typeface="Calibri" pitchFamily="34" charset="0"/>
              </a:rPr>
              <a:t> Insurance Co, Leasing Co, Investment Co, Mutual Funds.</a:t>
            </a:r>
          </a:p>
          <a:p>
            <a:pPr algn="just">
              <a:buNone/>
            </a:pPr>
            <a:endParaRPr lang="en-US" sz="2800" dirty="0">
              <a:latin typeface="Calibri" pitchFamily="34" charset="0"/>
              <a:cs typeface="Calibri" pitchFamily="34" charset="0"/>
            </a:endParaRP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800" b="1" dirty="0" smtClean="0">
                <a:latin typeface="Calibri" pitchFamily="34" charset="0"/>
                <a:cs typeface="Calibri" pitchFamily="34" charset="0"/>
              </a:rPr>
              <a:t>BANK</a:t>
            </a:r>
            <a:endParaRPr lang="en-US" sz="4800" b="1" dirty="0">
              <a:latin typeface="Calibri" pitchFamily="34" charset="0"/>
              <a:cs typeface="Calibri" pitchFamily="34" charset="0"/>
            </a:endParaRPr>
          </a:p>
        </p:txBody>
      </p:sp>
      <p:sp>
        <p:nvSpPr>
          <p:cNvPr id="3" name="Content Placeholder 2"/>
          <p:cNvSpPr>
            <a:spLocks noGrp="1"/>
          </p:cNvSpPr>
          <p:nvPr>
            <p:ph idx="1"/>
          </p:nvPr>
        </p:nvSpPr>
        <p:spPr/>
        <p:txBody>
          <a:bodyPr>
            <a:normAutofit/>
          </a:bodyPr>
          <a:lstStyle/>
          <a:p>
            <a:pPr algn="just">
              <a:buFont typeface="Wingdings" pitchFamily="2" charset="2"/>
              <a:buChar char="q"/>
            </a:pPr>
            <a:r>
              <a:rPr lang="en-US" sz="2800" dirty="0" smtClean="0">
                <a:latin typeface="Calibri" pitchFamily="34" charset="0"/>
                <a:cs typeface="Calibri" pitchFamily="34" charset="0"/>
              </a:rPr>
              <a:t> A bank is a commercial or state institution that provides financial services, including issuing money in various forms, receiving deposits of money, lending money and processing transactions and the creating of credit. </a:t>
            </a:r>
          </a:p>
          <a:p>
            <a:pPr algn="just"/>
            <a:endParaRPr lang="en-US" sz="2800" dirty="0">
              <a:latin typeface="Calibri" pitchFamily="34" charset="0"/>
              <a:cs typeface="Calibri" pitchFamily="34" charset="0"/>
            </a:endParaRP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Calibri" pitchFamily="34" charset="0"/>
                <a:cs typeface="Calibri" pitchFamily="34" charset="0"/>
              </a:rPr>
              <a:t>DIFFERENT COMPANIES</a:t>
            </a:r>
            <a:endParaRPr lang="en-US" sz="4000" b="1" dirty="0">
              <a:latin typeface="Calibri" pitchFamily="34" charset="0"/>
              <a:cs typeface="Calibri" pitchFamily="34" charset="0"/>
            </a:endParaRPr>
          </a:p>
        </p:txBody>
      </p:sp>
      <p:sp>
        <p:nvSpPr>
          <p:cNvPr id="3" name="Content Placeholder 2"/>
          <p:cNvSpPr>
            <a:spLocks noGrp="1"/>
          </p:cNvSpPr>
          <p:nvPr>
            <p:ph idx="1"/>
          </p:nvPr>
        </p:nvSpPr>
        <p:spPr>
          <a:xfrm>
            <a:off x="1066800" y="2323652"/>
            <a:ext cx="6777317" cy="3508977"/>
          </a:xfrm>
        </p:spPr>
        <p:txBody>
          <a:bodyPr>
            <a:normAutofit/>
          </a:bodyPr>
          <a:lstStyle/>
          <a:p>
            <a:pPr lvl="0" algn="just">
              <a:buFont typeface="Wingdings" pitchFamily="2" charset="2"/>
              <a:buChar char="q"/>
            </a:pPr>
            <a:r>
              <a:rPr lang="en-US" sz="2800" dirty="0" smtClean="0">
                <a:latin typeface="Calibri" pitchFamily="34" charset="0"/>
                <a:cs typeface="Calibri" pitchFamily="34" charset="0"/>
              </a:rPr>
              <a:t> Non-bank </a:t>
            </a:r>
            <a:r>
              <a:rPr lang="en-US" sz="2800" dirty="0">
                <a:latin typeface="Calibri" pitchFamily="34" charset="0"/>
                <a:cs typeface="Calibri" pitchFamily="34" charset="0"/>
              </a:rPr>
              <a:t>financial </a:t>
            </a:r>
            <a:r>
              <a:rPr lang="en-US" sz="2800" dirty="0" smtClean="0">
                <a:latin typeface="Calibri" pitchFamily="34" charset="0"/>
                <a:cs typeface="Calibri" pitchFamily="34" charset="0"/>
              </a:rPr>
              <a:t>companies</a:t>
            </a:r>
          </a:p>
          <a:p>
            <a:pPr algn="just">
              <a:buFont typeface="Wingdings" pitchFamily="2" charset="2"/>
              <a:buChar char="q"/>
            </a:pPr>
            <a:r>
              <a:rPr lang="en-US" sz="2800" dirty="0" smtClean="0">
                <a:latin typeface="Calibri" pitchFamily="34" charset="0"/>
                <a:cs typeface="Calibri" pitchFamily="34" charset="0"/>
              </a:rPr>
              <a:t> Investment </a:t>
            </a:r>
            <a:r>
              <a:rPr lang="en-US" sz="2800" dirty="0">
                <a:latin typeface="Calibri" pitchFamily="34" charset="0"/>
                <a:cs typeface="Calibri" pitchFamily="34" charset="0"/>
              </a:rPr>
              <a:t>Company</a:t>
            </a:r>
          </a:p>
          <a:p>
            <a:pPr algn="just">
              <a:buFont typeface="Wingdings" pitchFamily="2" charset="2"/>
              <a:buChar char="q"/>
            </a:pPr>
            <a:r>
              <a:rPr lang="en-US" sz="2800" dirty="0" smtClean="0">
                <a:latin typeface="Calibri" pitchFamily="34" charset="0"/>
                <a:cs typeface="Calibri" pitchFamily="34" charset="0"/>
              </a:rPr>
              <a:t> Leasing </a:t>
            </a:r>
            <a:r>
              <a:rPr lang="en-US" sz="2800" dirty="0">
                <a:latin typeface="Calibri" pitchFamily="34" charset="0"/>
                <a:cs typeface="Calibri" pitchFamily="34" charset="0"/>
              </a:rPr>
              <a:t>company</a:t>
            </a:r>
          </a:p>
          <a:p>
            <a:pPr algn="just">
              <a:buFont typeface="Wingdings" pitchFamily="2" charset="2"/>
              <a:buChar char="q"/>
            </a:pPr>
            <a:r>
              <a:rPr lang="en-US" sz="2800" dirty="0" smtClean="0">
                <a:latin typeface="Calibri" pitchFamily="34" charset="0"/>
                <a:cs typeface="Calibri" pitchFamily="34" charset="0"/>
              </a:rPr>
              <a:t> Insurance </a:t>
            </a:r>
            <a:r>
              <a:rPr lang="en-US" sz="2800" dirty="0">
                <a:latin typeface="Calibri" pitchFamily="34" charset="0"/>
                <a:cs typeface="Calibri" pitchFamily="34" charset="0"/>
              </a:rPr>
              <a:t>company</a:t>
            </a:r>
          </a:p>
          <a:p>
            <a:pPr marL="68580" lvl="0" indent="0" algn="just">
              <a:buFont typeface="Wingdings" pitchFamily="2" charset="2"/>
              <a:buChar char="q"/>
            </a:pPr>
            <a:endParaRPr lang="en-US" sz="2800" dirty="0">
              <a:latin typeface="Calibri" pitchFamily="34" charset="0"/>
              <a:cs typeface="Calibri" pitchFamily="34" charset="0"/>
            </a:endParaRPr>
          </a:p>
          <a:p>
            <a:pPr marL="68580" indent="0" algn="just">
              <a:buFont typeface="Wingdings" pitchFamily="2" charset="2"/>
              <a:buChar char="q"/>
            </a:pP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xmlns="" val="6318912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042160"/>
          </a:xfrm>
        </p:spPr>
        <p:txBody>
          <a:bodyPr>
            <a:noAutofit/>
          </a:bodyPr>
          <a:lstStyle/>
          <a:p>
            <a:pPr lvl="0" algn="ctr"/>
            <a:r>
              <a:rPr lang="en-US" sz="4000" b="1" dirty="0">
                <a:latin typeface="Calibri" pitchFamily="34" charset="0"/>
                <a:cs typeface="Calibri" pitchFamily="34" charset="0"/>
              </a:rPr>
              <a:t>Non-bank financial companies</a:t>
            </a:r>
            <a:br>
              <a:rPr lang="en-US" sz="4000" b="1" dirty="0">
                <a:latin typeface="Calibri" pitchFamily="34" charset="0"/>
                <a:cs typeface="Calibri" pitchFamily="34" charset="0"/>
              </a:rPr>
            </a:br>
            <a:endParaRPr lang="en-US" sz="4000" b="1" dirty="0">
              <a:latin typeface="Calibri" pitchFamily="34" charset="0"/>
              <a:cs typeface="Calibri" pitchFamily="34" charset="0"/>
            </a:endParaRPr>
          </a:p>
        </p:txBody>
      </p:sp>
      <p:sp>
        <p:nvSpPr>
          <p:cNvPr id="3" name="Content Placeholder 2"/>
          <p:cNvSpPr>
            <a:spLocks noGrp="1"/>
          </p:cNvSpPr>
          <p:nvPr>
            <p:ph idx="1"/>
          </p:nvPr>
        </p:nvSpPr>
        <p:spPr>
          <a:xfrm>
            <a:off x="381001" y="1981200"/>
            <a:ext cx="7543800" cy="3508977"/>
          </a:xfrm>
        </p:spPr>
        <p:txBody>
          <a:bodyPr>
            <a:normAutofit/>
          </a:bodyPr>
          <a:lstStyle/>
          <a:p>
            <a:pPr marL="68580" indent="0" algn="just">
              <a:buNone/>
            </a:pPr>
            <a:r>
              <a:rPr lang="en-US" sz="2800" dirty="0">
                <a:latin typeface="Calibri" pitchFamily="34" charset="0"/>
                <a:cs typeface="Calibri" pitchFamily="34" charset="0"/>
              </a:rPr>
              <a:t>Non-bank financial companies (NBFCs) also known as a non-bank or a non-bank bank, are financial institutions that provide banking services without meeting the legal definition of a bank, i.e. one that does not hold a banking license. </a:t>
            </a:r>
          </a:p>
          <a:p>
            <a:pPr marL="68580" indent="0" algn="just">
              <a:buNone/>
            </a:pPr>
            <a:endParaRPr lang="en-US" sz="3200" dirty="0">
              <a:latin typeface="Calibri" pitchFamily="34" charset="0"/>
              <a:cs typeface="Calibri" pitchFamily="34" charset="0"/>
            </a:endParaRPr>
          </a:p>
        </p:txBody>
      </p:sp>
    </p:spTree>
    <p:extLst>
      <p:ext uri="{BB962C8B-B14F-4D97-AF65-F5344CB8AC3E}">
        <p14:creationId xmlns:p14="http://schemas.microsoft.com/office/powerpoint/2010/main" xmlns="" val="1083797367"/>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239000" cy="1295400"/>
          </a:xfrm>
        </p:spPr>
        <p:txBody>
          <a:bodyPr>
            <a:noAutofit/>
          </a:bodyPr>
          <a:lstStyle/>
          <a:p>
            <a:pPr lvl="0" algn="ctr"/>
            <a:r>
              <a:rPr lang="en-US" sz="4000" b="1" dirty="0">
                <a:latin typeface="Calibri" pitchFamily="34" charset="0"/>
                <a:cs typeface="Calibri" pitchFamily="34" charset="0"/>
              </a:rPr>
              <a:t>Investment Company</a:t>
            </a:r>
            <a:r>
              <a:rPr lang="en-US" sz="4000" dirty="0">
                <a:latin typeface="Calibri" pitchFamily="34" charset="0"/>
                <a:cs typeface="Calibri" pitchFamily="34" charset="0"/>
              </a:rPr>
              <a:t/>
            </a:r>
            <a:br>
              <a:rPr lang="en-US" sz="4000" dirty="0">
                <a:latin typeface="Calibri" pitchFamily="34" charset="0"/>
                <a:cs typeface="Calibri" pitchFamily="34" charset="0"/>
              </a:rPr>
            </a:br>
            <a:endParaRPr lang="en-US" sz="4000" dirty="0">
              <a:latin typeface="Calibri" pitchFamily="34" charset="0"/>
              <a:cs typeface="Calibri" pitchFamily="34" charset="0"/>
            </a:endParaRPr>
          </a:p>
        </p:txBody>
      </p:sp>
      <p:sp>
        <p:nvSpPr>
          <p:cNvPr id="3" name="Content Placeholder 2"/>
          <p:cNvSpPr>
            <a:spLocks noGrp="1"/>
          </p:cNvSpPr>
          <p:nvPr>
            <p:ph idx="1"/>
          </p:nvPr>
        </p:nvSpPr>
        <p:spPr>
          <a:xfrm>
            <a:off x="457200" y="1828800"/>
            <a:ext cx="7620000" cy="3508977"/>
          </a:xfrm>
        </p:spPr>
        <p:txBody>
          <a:bodyPr>
            <a:normAutofit/>
          </a:bodyPr>
          <a:lstStyle/>
          <a:p>
            <a:pPr marL="68580" indent="0" algn="just">
              <a:buNone/>
            </a:pPr>
            <a:r>
              <a:rPr lang="en-US" sz="2800" dirty="0">
                <a:latin typeface="Calibri" pitchFamily="34" charset="0"/>
                <a:cs typeface="Calibri" pitchFamily="34" charset="0"/>
              </a:rPr>
              <a:t>Generally, an "investment company" is a company (corporation, business trust, </a:t>
            </a:r>
            <a:r>
              <a:rPr lang="en-US" sz="2800" dirty="0" smtClean="0">
                <a:latin typeface="Calibri" pitchFamily="34" charset="0"/>
                <a:cs typeface="Calibri" pitchFamily="34" charset="0"/>
              </a:rPr>
              <a:t>or partnership) </a:t>
            </a:r>
            <a:r>
              <a:rPr lang="en-US" sz="2800" dirty="0">
                <a:latin typeface="Calibri" pitchFamily="34" charset="0"/>
                <a:cs typeface="Calibri" pitchFamily="34" charset="0"/>
              </a:rPr>
              <a:t>that issues securities and is primarily engaged in the business of investing in securities. </a:t>
            </a:r>
          </a:p>
          <a:p>
            <a:pPr marL="68580" indent="0">
              <a:buNone/>
            </a:pPr>
            <a:r>
              <a:rPr lang="en-US" dirty="0"/>
              <a:t> </a:t>
            </a:r>
          </a:p>
          <a:p>
            <a:pPr marL="68580" indent="0">
              <a:buNone/>
            </a:pPr>
            <a:endParaRPr lang="en-US" dirty="0"/>
          </a:p>
        </p:txBody>
      </p:sp>
    </p:spTree>
    <p:extLst>
      <p:ext uri="{BB962C8B-B14F-4D97-AF65-F5344CB8AC3E}">
        <p14:creationId xmlns:p14="http://schemas.microsoft.com/office/powerpoint/2010/main" xmlns="" val="1767033740"/>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178</TotalTime>
  <Words>795</Words>
  <Application>Microsoft Office PowerPoint</Application>
  <PresentationFormat>On-screen Show (4:3)</PresentationFormat>
  <Paragraphs>55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LECTURE # 08 DEVELOPMENT FINANCIAL INSTITUTIONS (dfi)</vt:lpstr>
      <vt:lpstr>DEVELOPMENT FINANCIAL INSTITUTIONS</vt:lpstr>
      <vt:lpstr>HISTORY OF DFI</vt:lpstr>
      <vt:lpstr>REGULATORY REQUIREMENT AND BODY</vt:lpstr>
      <vt:lpstr>DIFFERENT KINDS OF FINANCIAL INSTITUTIONS</vt:lpstr>
      <vt:lpstr>BANK</vt:lpstr>
      <vt:lpstr>DIFFERENT COMPANIES</vt:lpstr>
      <vt:lpstr>Non-bank financial companies </vt:lpstr>
      <vt:lpstr>Investment Company </vt:lpstr>
      <vt:lpstr>Leasing company </vt:lpstr>
      <vt:lpstr>Insurance company </vt:lpstr>
      <vt:lpstr>SOURCES OF FUNDS</vt:lpstr>
      <vt:lpstr> Industrial Development Bank of Pakistan</vt:lpstr>
      <vt:lpstr>Pakistan Industrial Credit and Investment Corporation (PICIC)</vt:lpstr>
      <vt:lpstr> National Development Finance Corporation (NDFC)</vt:lpstr>
      <vt:lpstr>Investment Corporation of Pakistan</vt:lpstr>
      <vt:lpstr>National Investment Trust (NIT)</vt:lpstr>
      <vt:lpstr>Equity Participation Fund (EPF)</vt:lpstr>
      <vt:lpstr>Agricultural Development Bank of Pakistan  (Zarai Taraqiati Bank)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FINANCIAL INSTITUTIONS</dc:title>
  <dc:creator>osama</dc:creator>
  <cp:lastModifiedBy>AJ</cp:lastModifiedBy>
  <cp:revision>45</cp:revision>
  <dcterms:created xsi:type="dcterms:W3CDTF">2013-12-16T17:39:01Z</dcterms:created>
  <dcterms:modified xsi:type="dcterms:W3CDTF">2020-04-29T18:52:33Z</dcterms:modified>
</cp:coreProperties>
</file>